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7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64"/>
    <p:restoredTop sz="96365"/>
  </p:normalViewPr>
  <p:slideViewPr>
    <p:cSldViewPr snapToGrid="0">
      <p:cViewPr varScale="1">
        <p:scale>
          <a:sx n="153" d="100"/>
          <a:sy n="153" d="100"/>
        </p:scale>
        <p:origin x="192" y="84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97" d="100"/>
          <a:sy n="97" d="100"/>
        </p:scale>
        <p:origin x="432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6CFBD2-79AB-1C4D-93E1-B31A0534F9F7}" type="datetimeFigureOut">
              <a:rPr lang="de-DE" smtClean="0"/>
              <a:t>28.01.23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7F1807-F0AA-DF4A-A3C5-4EEFC071CD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2623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7F1807-F0AA-DF4A-A3C5-4EEFC071CDF2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632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2A3A0F-6215-72B0-E9EC-B84AFF58DF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BFA0B6D-E6F8-6209-21AA-37AE50BDB2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6F630B6-6062-0ACB-0797-4CC940C91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BD05-FDB4-8941-AA24-2DD7A82C953D}" type="datetimeFigureOut">
              <a:rPr lang="de-DE" smtClean="0"/>
              <a:t>28.01.23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6619AB8-6EEA-BB2D-52B2-164937E11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767A4BA-00D5-AF20-5A44-53B3FAD2B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C423F-4667-0B4C-BBD0-8F12BFD85D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7641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DBD7C7-1CA9-C0DE-F65B-32E4262D1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672091C-D819-BED4-B4D0-5C4E260621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F1C722D-AC03-B549-41F5-AF5E8912F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BD05-FDB4-8941-AA24-2DD7A82C953D}" type="datetimeFigureOut">
              <a:rPr lang="de-DE" smtClean="0"/>
              <a:t>28.01.23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9F64C0B-1798-63C3-D000-675100F4E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78FC54-5E5D-7B0D-0F19-DE1D508D6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C423F-4667-0B4C-BBD0-8F12BFD85D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7268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9D16F5A3-E356-BD3D-0711-615807482D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1B5A753-B264-8563-A162-DB7BB660EC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FC4DE2A-52CD-AC1F-BDC4-A508C44BD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BD05-FDB4-8941-AA24-2DD7A82C953D}" type="datetimeFigureOut">
              <a:rPr lang="de-DE" smtClean="0"/>
              <a:t>28.01.23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3DBD7A1-34D9-96E2-FFA3-72CFD01EB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330B649-348F-EF2D-9EF7-9F0DDAFF1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C423F-4667-0B4C-BBD0-8F12BFD85D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8017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28CA11-D958-D8E1-7B28-D9D36AFD1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9AF7515-FE51-1C39-A804-9F3DFAF14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1F6EDC-E2E0-B159-7B5F-182F1C033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BD05-FDB4-8941-AA24-2DD7A82C953D}" type="datetimeFigureOut">
              <a:rPr lang="de-DE" smtClean="0"/>
              <a:t>28.01.23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53A72A5-B572-82DC-52F9-4FC52B1AF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7FC1BA1-F7D5-FB35-69A5-A1F1CB253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C423F-4667-0B4C-BBD0-8F12BFD85D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7178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72661B-51C8-0CA3-D71C-869305266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7F4E9F4-81F2-1D55-9685-4B2E8EAF98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2E877FC-DFE4-A305-6835-D7021110C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BD05-FDB4-8941-AA24-2DD7A82C953D}" type="datetimeFigureOut">
              <a:rPr lang="de-DE" smtClean="0"/>
              <a:t>28.01.23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D0473E8-9C12-8696-85BF-BCB9915E6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C7CFCA1-6340-700E-192F-60C67D3E0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C423F-4667-0B4C-BBD0-8F12BFD85D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8344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F7761B-7854-DB53-DFA6-758092870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B5FDF24-CF05-5DEE-D2C8-F466AE62DE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9EC36A2-C988-AA14-8AAA-A8E1D59FCD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9B51A97-DED2-E55A-93B0-ACFD3BA5B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BD05-FDB4-8941-AA24-2DD7A82C953D}" type="datetimeFigureOut">
              <a:rPr lang="de-DE" smtClean="0"/>
              <a:t>28.01.23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34DD677-2F4F-94BA-EE30-BE5922541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661634A-5555-DFCC-55B9-BE1D51BAC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C423F-4667-0B4C-BBD0-8F12BFD85D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296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527132-9251-55ED-8E81-80C9F886A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616F664-EF32-F39D-85E0-206718BDAC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5AE1638-99F7-50E9-E714-CDE64F7C02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2170AAE-4FA1-D31E-363B-4599527200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90AD5C1-B60E-247B-05F9-99B8D65D69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7600838-B70E-2CC2-FCFD-A7EDC14EE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BD05-FDB4-8941-AA24-2DD7A82C953D}" type="datetimeFigureOut">
              <a:rPr lang="de-DE" smtClean="0"/>
              <a:t>28.01.23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A8B6A86-6A02-84DA-8258-33FB7FEC1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352885F-C48A-B58F-9EE9-26329F0BD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C423F-4667-0B4C-BBD0-8F12BFD85D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4017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1C47FD-49E6-4B72-2656-276EB1CFB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7C59E08-1400-79B2-D015-8F50F404B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BD05-FDB4-8941-AA24-2DD7A82C953D}" type="datetimeFigureOut">
              <a:rPr lang="de-DE" smtClean="0"/>
              <a:t>28.01.23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2C36187-1357-86B7-97A8-C46EE6F47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050708A-D524-1C48-45A6-71BE01C78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C423F-4667-0B4C-BBD0-8F12BFD85D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8533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6297CB2-AE61-181A-F643-3D9A62483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BD05-FDB4-8941-AA24-2DD7A82C953D}" type="datetimeFigureOut">
              <a:rPr lang="de-DE" smtClean="0"/>
              <a:t>28.01.23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66936B2-5536-1118-4B97-5951A61FA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CA640A5-814B-6CF7-F5F4-0E475ED8F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C423F-4667-0B4C-BBD0-8F12BFD85D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8034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3D0CA4-F9B2-8E08-8B0A-96A607B0B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721CB1E-E13F-C1D1-722B-2EAAD52E27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58008B6-0B07-44A8-3694-0B6E3AF654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BF03BF8-45B0-282F-4484-AAF89698A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BD05-FDB4-8941-AA24-2DD7A82C953D}" type="datetimeFigureOut">
              <a:rPr lang="de-DE" smtClean="0"/>
              <a:t>28.01.23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5B33816-6F9F-BABA-5E69-43A4F28FB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40A7DBF-8D62-6804-5127-293BB9B5A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C423F-4667-0B4C-BBD0-8F12BFD85D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9804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C5056A-5427-5803-2BA6-9D509814A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E9A8038-3A77-D175-857A-F53281F47D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C6FD672-D85A-237D-622E-87B8BEC54C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1C739D4-FACC-C419-AA34-E142368B4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BD05-FDB4-8941-AA24-2DD7A82C953D}" type="datetimeFigureOut">
              <a:rPr lang="de-DE" smtClean="0"/>
              <a:t>28.01.23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EC9EB8E-E5AF-6A09-1665-CF6AA3BC9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EE5D470-DA88-67F5-F5B0-32DA3F590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C423F-4667-0B4C-BBD0-8F12BFD85D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858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0CFF88C-27A6-5647-8758-9AFBDCA69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976DF76-626C-809C-EF73-F194E47C9D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887796-9CE6-014F-DA5A-30380DAA5B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DBD05-FDB4-8941-AA24-2DD7A82C953D}" type="datetimeFigureOut">
              <a:rPr lang="de-DE" smtClean="0"/>
              <a:t>28.01.23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4AA3162-3023-D30E-1473-5A0FB41920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8C809A8-9DA4-5E34-9AEA-E41A94F708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C423F-4667-0B4C-BBD0-8F12BFD85D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4989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6AF4ABE2-381B-4B67-9C0F-27FFD64F7D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4AA509EC-4C56-4A74-A517-3ECD04C3F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82070" y="2355786"/>
            <a:ext cx="7341665" cy="35310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60D286A-6190-30A7-40E3-6315F14685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20689" y="2520377"/>
            <a:ext cx="5822343" cy="243968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5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JAdventure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31DA519-A2FB-9F7D-E893-E7F08C4DB4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20689" y="4963425"/>
            <a:ext cx="6037467" cy="75884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Übersicht</a:t>
            </a:r>
            <a:r>
              <a:rPr lang="en-US" sz="20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Inhalte</a:t>
            </a:r>
            <a:r>
              <a:rPr lang="en-US" sz="20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Lektion</a:t>
            </a:r>
            <a:r>
              <a:rPr lang="en-US" sz="20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1</a:t>
            </a:r>
          </a:p>
        </p:txBody>
      </p:sp>
      <p:sp>
        <p:nvSpPr>
          <p:cNvPr id="20" name="Freeform 5">
            <a:extLst>
              <a:ext uri="{FF2B5EF4-FFF2-40B4-BE49-F238E27FC236}">
                <a16:creationId xmlns:a16="http://schemas.microsoft.com/office/drawing/2014/main" id="{6FBC94C7-2F0E-4FBA-B442-0E0296AAA7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82070" y="1654168"/>
            <a:ext cx="822493" cy="4232692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6">
            <a:extLst>
              <a:ext uri="{FF2B5EF4-FFF2-40B4-BE49-F238E27FC236}">
                <a16:creationId xmlns:a16="http://schemas.microsoft.com/office/drawing/2014/main" id="{6CF43A2F-2E6F-44F4-A006-A10CF1DCBD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16808" y="1311136"/>
            <a:ext cx="687754" cy="3820236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7">
            <a:extLst>
              <a:ext uri="{FF2B5EF4-FFF2-40B4-BE49-F238E27FC236}">
                <a16:creationId xmlns:a16="http://schemas.microsoft.com/office/drawing/2014/main" id="{F83DA5F0-0D4C-4E74-8A5C-F6CBD391F0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16808" y="1126737"/>
            <a:ext cx="347200" cy="369970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7798713-AB3F-41E3-8CE3-1C1FBCF7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5528" y="1120021"/>
            <a:ext cx="3268481" cy="3509529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Grafik 3" descr="Ein Bild, das Text enthält.&#10;&#10;Automatisch generierte Beschreibung">
            <a:extLst>
              <a:ext uri="{FF2B5EF4-FFF2-40B4-BE49-F238E27FC236}">
                <a16:creationId xmlns:a16="http://schemas.microsoft.com/office/drawing/2014/main" id="{FA02FDC0-4D0C-EB7C-9A92-3BDCF245FF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600000">
            <a:off x="956395" y="2251790"/>
            <a:ext cx="2961361" cy="1295595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4750B92A-39DC-05AB-EB0C-558C09B20598}"/>
              </a:ext>
            </a:extLst>
          </p:cNvPr>
          <p:cNvSpPr txBox="1"/>
          <p:nvPr/>
        </p:nvSpPr>
        <p:spPr>
          <a:xfrm>
            <a:off x="0" y="59267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de-DE" sz="3200" dirty="0">
                <a:solidFill>
                  <a:srgbClr val="FF0000"/>
                </a:solidFill>
              </a:rPr>
              <a:t>https://</a:t>
            </a:r>
            <a:r>
              <a:rPr lang="de-DE" sz="3200" dirty="0" err="1">
                <a:solidFill>
                  <a:srgbClr val="FF0000"/>
                </a:solidFill>
              </a:rPr>
              <a:t>www.jadventure.de</a:t>
            </a:r>
            <a:endParaRPr lang="de-DE" sz="32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351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3143788-77FB-D0F1-CB34-5320BE607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de-DE" sz="4000">
                <a:solidFill>
                  <a:srgbClr val="FFFFFF"/>
                </a:solidFill>
              </a:rPr>
              <a:t>Rückblick / Anpassung Prozess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0B28802-2401-D3F8-C8B1-2E3F4AC67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DE" sz="2400">
                <a:solidFill>
                  <a:srgbClr val="FEFFFF"/>
                </a:solidFill>
              </a:rPr>
              <a:t>Ein Team sollte nach jeder Iteration zusammen überlegen, was</a:t>
            </a:r>
          </a:p>
          <a:p>
            <a:pPr>
              <a:buFontTx/>
              <a:buChar char="-"/>
            </a:pPr>
            <a:r>
              <a:rPr lang="de-DE" sz="2400">
                <a:solidFill>
                  <a:srgbClr val="FEFFFF"/>
                </a:solidFill>
              </a:rPr>
              <a:t>Ist gut gelaufen (und sollte ggf. intensiviert werden)?</a:t>
            </a:r>
          </a:p>
          <a:p>
            <a:pPr>
              <a:buFontTx/>
              <a:buChar char="-"/>
            </a:pPr>
            <a:r>
              <a:rPr lang="de-DE" sz="2400">
                <a:solidFill>
                  <a:srgbClr val="FEFFFF"/>
                </a:solidFill>
              </a:rPr>
              <a:t>Was ist schlecht gelaufen (und sollte ggf. angepasst werden)?</a:t>
            </a:r>
          </a:p>
          <a:p>
            <a:pPr>
              <a:buFontTx/>
              <a:buChar char="-"/>
            </a:pPr>
            <a:endParaRPr lang="de-DE" sz="2400">
              <a:solidFill>
                <a:srgbClr val="FEFFFF"/>
              </a:solidFill>
            </a:endParaRPr>
          </a:p>
          <a:p>
            <a:pPr marL="0" indent="0">
              <a:buNone/>
            </a:pPr>
            <a:r>
              <a:rPr lang="de-DE" sz="2400">
                <a:solidFill>
                  <a:srgbClr val="FEFFFF"/>
                </a:solidFill>
              </a:rPr>
              <a:t>Ziel ist ein effektives Team, das gute Leistungen bringen kann und das seine Leistungen richtig einschätzen kann.</a:t>
            </a:r>
          </a:p>
        </p:txBody>
      </p:sp>
    </p:spTree>
    <p:extLst>
      <p:ext uri="{BB962C8B-B14F-4D97-AF65-F5344CB8AC3E}">
        <p14:creationId xmlns:p14="http://schemas.microsoft.com/office/powerpoint/2010/main" val="3518329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72BC1CF5-415C-4DAE-B2C2-A8BF9A1D5A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5">
            <a:extLst>
              <a:ext uri="{FF2B5EF4-FFF2-40B4-BE49-F238E27FC236}">
                <a16:creationId xmlns:a16="http://schemas.microsoft.com/office/drawing/2014/main" id="{6C651D0D-A2E7-46B3-BEEA-71161FCA97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09782" y="1654168"/>
            <a:ext cx="822493" cy="4232692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Freeform 6">
            <a:extLst>
              <a:ext uri="{FF2B5EF4-FFF2-40B4-BE49-F238E27FC236}">
                <a16:creationId xmlns:a16="http://schemas.microsoft.com/office/drawing/2014/main" id="{9CBEA7DB-1BAC-4A39-817B-82928B7F88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544520" y="1311136"/>
            <a:ext cx="687754" cy="3820236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Freeform 7">
            <a:extLst>
              <a:ext uri="{FF2B5EF4-FFF2-40B4-BE49-F238E27FC236}">
                <a16:creationId xmlns:a16="http://schemas.microsoft.com/office/drawing/2014/main" id="{EADF9EA0-3A2A-4F0A-9C86-FBAB53E9C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544520" y="1126737"/>
            <a:ext cx="347200" cy="369970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Rectangle 8">
            <a:extLst>
              <a:ext uri="{FF2B5EF4-FFF2-40B4-BE49-F238E27FC236}">
                <a16:creationId xmlns:a16="http://schemas.microsoft.com/office/drawing/2014/main" id="{A30A2C81-7CE8-4A85-9E15-548E7F466F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258859" y="1118007"/>
            <a:ext cx="5634295" cy="35310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8B698AF6-A274-8FE6-E5AE-E171E55C27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0455" y="1426969"/>
            <a:ext cx="5158973" cy="3005883"/>
          </a:xfrm>
        </p:spPr>
        <p:txBody>
          <a:bodyPr>
            <a:normAutofit/>
          </a:bodyPr>
          <a:lstStyle/>
          <a:p>
            <a:pPr algn="l"/>
            <a:r>
              <a:rPr lang="de-DE" sz="5400">
                <a:solidFill>
                  <a:srgbClr val="FFFFFF"/>
                </a:solidFill>
              </a:rPr>
              <a:t>Vielen Dank!</a:t>
            </a:r>
          </a:p>
        </p:txBody>
      </p:sp>
      <p:sp>
        <p:nvSpPr>
          <p:cNvPr id="9" name="Untertitel 2">
            <a:extLst>
              <a:ext uri="{FF2B5EF4-FFF2-40B4-BE49-F238E27FC236}">
                <a16:creationId xmlns:a16="http://schemas.microsoft.com/office/drawing/2014/main" id="{A2A4B91D-396F-F2F0-A913-78FF45A010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10308"/>
            <a:ext cx="4572000" cy="1076551"/>
          </a:xfrm>
        </p:spPr>
        <p:txBody>
          <a:bodyPr>
            <a:normAutofit/>
          </a:bodyPr>
          <a:lstStyle/>
          <a:p>
            <a:pPr algn="r"/>
            <a:r>
              <a:rPr lang="de-DE" sz="2000"/>
              <a:t>Konrad Neitzel   &lt;konrad@kneitzel.de&gt;</a:t>
            </a:r>
          </a:p>
        </p:txBody>
      </p:sp>
      <p:pic>
        <p:nvPicPr>
          <p:cNvPr id="2" name="Grafik 1" descr="Ein Bild, das Text enthält.&#10;&#10;Automatisch generierte Beschreibung">
            <a:extLst>
              <a:ext uri="{FF2B5EF4-FFF2-40B4-BE49-F238E27FC236}">
                <a16:creationId xmlns:a16="http://schemas.microsoft.com/office/drawing/2014/main" id="{5ADEC5E1-AD3F-2E51-2D28-944D04A540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6518" y="2634673"/>
            <a:ext cx="3966906" cy="1735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214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F4F8500-0AEA-9453-ADE4-9059E991E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de-DE" sz="4000">
                <a:solidFill>
                  <a:srgbClr val="FFFFFF"/>
                </a:solidFill>
              </a:rPr>
              <a:t>Lektion 1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704434A-FAE6-BDE8-7A08-0586480EA4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r>
              <a:rPr lang="de-DE" sz="2400">
                <a:solidFill>
                  <a:srgbClr val="FEFFFF"/>
                </a:solidFill>
              </a:rPr>
              <a:t>Vorstellung einer einfachen, agilen Arbeitsweise</a:t>
            </a:r>
          </a:p>
          <a:p>
            <a:r>
              <a:rPr lang="de-DE" sz="2400">
                <a:solidFill>
                  <a:srgbClr val="FEFFFF"/>
                </a:solidFill>
              </a:rPr>
              <a:t>Vision</a:t>
            </a:r>
          </a:p>
          <a:p>
            <a:r>
              <a:rPr lang="de-DE" sz="2400">
                <a:solidFill>
                  <a:srgbClr val="FEFFFF"/>
                </a:solidFill>
              </a:rPr>
              <a:t>Grobe Schritte / Backlog</a:t>
            </a:r>
          </a:p>
          <a:p>
            <a:r>
              <a:rPr lang="de-DE" sz="2400">
                <a:solidFill>
                  <a:srgbClr val="FEFFFF"/>
                </a:solidFill>
              </a:rPr>
              <a:t>Unterteilung in Tasks</a:t>
            </a:r>
          </a:p>
          <a:p>
            <a:r>
              <a:rPr lang="de-DE" sz="2400">
                <a:solidFill>
                  <a:srgbClr val="FEFFFF"/>
                </a:solidFill>
              </a:rPr>
              <a:t>Implementation</a:t>
            </a:r>
          </a:p>
        </p:txBody>
      </p:sp>
    </p:spTree>
    <p:extLst>
      <p:ext uri="{BB962C8B-B14F-4D97-AF65-F5344CB8AC3E}">
        <p14:creationId xmlns:p14="http://schemas.microsoft.com/office/powerpoint/2010/main" val="1030208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34DA20B-9D47-DBC4-7EA0-FCB2F649F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de-DE" sz="4000">
                <a:solidFill>
                  <a:srgbClr val="FFFFFF"/>
                </a:solidFill>
              </a:rPr>
              <a:t>Agiles Vorgehen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3715D1B-A48E-3105-C30F-C7EF72F39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DE" sz="2200">
                <a:solidFill>
                  <a:srgbClr val="FEFFFF"/>
                </a:solidFill>
              </a:rPr>
              <a:t>Generell Vorgehen in Iterationen, die sich immer wiederholen</a:t>
            </a:r>
          </a:p>
          <a:p>
            <a:endParaRPr lang="de-DE" sz="2200">
              <a:solidFill>
                <a:srgbClr val="FEFFFF"/>
              </a:solidFill>
            </a:endParaRPr>
          </a:p>
          <a:p>
            <a:pPr lvl="1"/>
            <a:r>
              <a:rPr lang="de-DE" sz="2200">
                <a:solidFill>
                  <a:srgbClr val="FEFFFF"/>
                </a:solidFill>
              </a:rPr>
              <a:t>Vorstellung Vision</a:t>
            </a:r>
          </a:p>
          <a:p>
            <a:pPr lvl="1"/>
            <a:r>
              <a:rPr lang="de-DE" sz="2200">
                <a:solidFill>
                  <a:srgbClr val="FEFFFF"/>
                </a:solidFill>
              </a:rPr>
              <a:t>Backlog</a:t>
            </a:r>
          </a:p>
          <a:p>
            <a:pPr lvl="1"/>
            <a:r>
              <a:rPr lang="de-DE" sz="2200">
                <a:solidFill>
                  <a:srgbClr val="FEFFFF"/>
                </a:solidFill>
              </a:rPr>
              <a:t>Unterteilung der gezogenen Backlog Elemente</a:t>
            </a:r>
          </a:p>
          <a:p>
            <a:pPr lvl="1"/>
            <a:r>
              <a:rPr lang="de-DE" sz="2200">
                <a:solidFill>
                  <a:srgbClr val="FEFFFF"/>
                </a:solidFill>
              </a:rPr>
              <a:t>Implementation</a:t>
            </a:r>
          </a:p>
          <a:p>
            <a:pPr lvl="1"/>
            <a:r>
              <a:rPr lang="de-DE" sz="2200">
                <a:solidFill>
                  <a:srgbClr val="FEFFFF"/>
                </a:solidFill>
              </a:rPr>
              <a:t>Vorstellung Ergebnisse</a:t>
            </a:r>
          </a:p>
          <a:p>
            <a:pPr lvl="1"/>
            <a:r>
              <a:rPr lang="de-DE" sz="2200">
                <a:solidFill>
                  <a:srgbClr val="FEFFFF"/>
                </a:solidFill>
              </a:rPr>
              <a:t>Rückblick auf abgeschlossene Iteration und</a:t>
            </a:r>
            <a:br>
              <a:rPr lang="de-DE" sz="2200">
                <a:solidFill>
                  <a:srgbClr val="FEFFFF"/>
                </a:solidFill>
              </a:rPr>
            </a:br>
            <a:r>
              <a:rPr lang="de-DE" sz="2200">
                <a:solidFill>
                  <a:srgbClr val="FEFFFF"/>
                </a:solidFill>
              </a:rPr>
              <a:t>ggf. Anpassung Vorgehen für nächste Iteration</a:t>
            </a:r>
          </a:p>
        </p:txBody>
      </p:sp>
    </p:spTree>
    <p:extLst>
      <p:ext uri="{BB962C8B-B14F-4D97-AF65-F5344CB8AC3E}">
        <p14:creationId xmlns:p14="http://schemas.microsoft.com/office/powerpoint/2010/main" val="1495421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32E39ED-5A74-3114-D43E-BCFF2823B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de-DE" sz="4000">
                <a:solidFill>
                  <a:srgbClr val="FFFFFF"/>
                </a:solidFill>
              </a:rPr>
              <a:t>Vorstellung Vision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7CAD6F3-1945-C380-F2AC-C73C161D78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DE" sz="2400">
                <a:solidFill>
                  <a:srgbClr val="FEFFFF"/>
                </a:solidFill>
              </a:rPr>
              <a:t>Dem Team sollte klar sein, wohin die Reise geht.</a:t>
            </a:r>
          </a:p>
          <a:p>
            <a:r>
              <a:rPr lang="de-DE" sz="2400">
                <a:solidFill>
                  <a:srgbClr val="FEFFFF"/>
                </a:solidFill>
              </a:rPr>
              <a:t>Wo will man generell hin?</a:t>
            </a:r>
          </a:p>
          <a:p>
            <a:r>
              <a:rPr lang="de-DE" sz="2400">
                <a:solidFill>
                  <a:srgbClr val="FEFFFF"/>
                </a:solidFill>
              </a:rPr>
              <a:t>Was sind die Zwischenergebnisse?</a:t>
            </a:r>
          </a:p>
          <a:p>
            <a:r>
              <a:rPr lang="de-DE" sz="2400">
                <a:solidFill>
                  <a:srgbClr val="FEFFFF"/>
                </a:solidFill>
              </a:rPr>
              <a:t>Was sind die generellen Zusammenhänge?</a:t>
            </a:r>
          </a:p>
        </p:txBody>
      </p:sp>
    </p:spTree>
    <p:extLst>
      <p:ext uri="{BB962C8B-B14F-4D97-AF65-F5344CB8AC3E}">
        <p14:creationId xmlns:p14="http://schemas.microsoft.com/office/powerpoint/2010/main" val="394013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38FF2ED-30CE-034C-6F34-94CB2CFDC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de-DE" sz="4000">
                <a:solidFill>
                  <a:srgbClr val="FFFFFF"/>
                </a:solidFill>
              </a:rPr>
              <a:t>Backlog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54F5A49-26DD-EF71-E2D0-A4168F1A9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r>
              <a:rPr lang="de-DE" sz="2400">
                <a:solidFill>
                  <a:srgbClr val="FEFFFF"/>
                </a:solidFill>
              </a:rPr>
              <a:t>Sammlung von konkreten Ideen, die umgesetzt werden könnten / sollten</a:t>
            </a:r>
          </a:p>
          <a:p>
            <a:r>
              <a:rPr lang="de-DE" sz="2400">
                <a:solidFill>
                  <a:srgbClr val="FEFFFF"/>
                </a:solidFill>
              </a:rPr>
              <a:t>Die Einträge werden bewertet</a:t>
            </a:r>
          </a:p>
          <a:p>
            <a:pPr lvl="1"/>
            <a:r>
              <a:rPr lang="de-DE">
                <a:solidFill>
                  <a:srgbClr val="FEFFFF"/>
                </a:solidFill>
              </a:rPr>
              <a:t>Was für Abhängigkeiten gibt es zwischen den Elementen?</a:t>
            </a:r>
          </a:p>
          <a:p>
            <a:pPr lvl="1"/>
            <a:r>
              <a:rPr lang="de-DE">
                <a:solidFill>
                  <a:srgbClr val="FEFFFF"/>
                </a:solidFill>
              </a:rPr>
              <a:t>Wie aufwändig ist die Umsetzung?</a:t>
            </a:r>
          </a:p>
          <a:p>
            <a:pPr lvl="1"/>
            <a:r>
              <a:rPr lang="de-DE">
                <a:solidFill>
                  <a:srgbClr val="FEFFFF"/>
                </a:solidFill>
              </a:rPr>
              <a:t>Was ist der “Gewinn“ für den „Kunden“?</a:t>
            </a:r>
          </a:p>
          <a:p>
            <a:pPr marL="0" indent="0">
              <a:buNone/>
            </a:pPr>
            <a:endParaRPr lang="de-DE" sz="2400">
              <a:solidFill>
                <a:srgbClr val="FE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469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3F55318-1831-ABB7-EC02-F63C01D1A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de-DE" sz="4000">
                <a:solidFill>
                  <a:srgbClr val="FFFFFF"/>
                </a:solidFill>
              </a:rPr>
              <a:t>Ziehen von Elementen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AA6ADD4-8D3D-F1EB-88B4-54E9AD1E8C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DE" sz="2400">
                <a:solidFill>
                  <a:srgbClr val="FEFFFF"/>
                </a:solidFill>
              </a:rPr>
              <a:t>Zur Umsetzung werden Elemente ausgewählt, die das Team in der nächsten Implementationsphase abarbeiten möchte.</a:t>
            </a:r>
          </a:p>
          <a:p>
            <a:pPr marL="0" indent="0">
              <a:buNone/>
            </a:pPr>
            <a:endParaRPr lang="de-DE" sz="2400">
              <a:solidFill>
                <a:srgbClr val="FEFFFF"/>
              </a:solidFill>
            </a:endParaRPr>
          </a:p>
          <a:p>
            <a:pPr marL="0" indent="0">
              <a:buNone/>
            </a:pPr>
            <a:r>
              <a:rPr lang="de-DE" sz="2400">
                <a:solidFill>
                  <a:srgbClr val="FEFFFF"/>
                </a:solidFill>
              </a:rPr>
              <a:t>Diese Elemente müssen komplett sein:</a:t>
            </a:r>
          </a:p>
          <a:p>
            <a:r>
              <a:rPr lang="de-DE" sz="2400">
                <a:solidFill>
                  <a:srgbClr val="FEFFFF"/>
                </a:solidFill>
              </a:rPr>
              <a:t>Beschreibung wurde verstanden</a:t>
            </a:r>
          </a:p>
          <a:p>
            <a:r>
              <a:rPr lang="de-DE" sz="2400">
                <a:solidFill>
                  <a:srgbClr val="FEFFFF"/>
                </a:solidFill>
              </a:rPr>
              <a:t>Abnahmekriterien wurden definiert</a:t>
            </a:r>
          </a:p>
          <a:p>
            <a:pPr marL="0" indent="0">
              <a:buNone/>
            </a:pPr>
            <a:endParaRPr lang="de-DE" sz="2400">
              <a:solidFill>
                <a:srgbClr val="FE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179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0D80CDA-F210-24E5-F2E3-A07A6E8DB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de-DE" sz="4000">
                <a:solidFill>
                  <a:srgbClr val="FFFFFF"/>
                </a:solidFill>
              </a:rPr>
              <a:t>Erstellung Taskliste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DB5B8C8-940F-99F0-3004-0CC5631152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r>
              <a:rPr lang="de-DE" sz="2400">
                <a:solidFill>
                  <a:srgbClr val="FEFFFF"/>
                </a:solidFill>
              </a:rPr>
              <a:t>Das Team erstellt dann eine Aufstellung aller notwendigen Tasks.</a:t>
            </a:r>
          </a:p>
          <a:p>
            <a:r>
              <a:rPr lang="de-DE" sz="2400">
                <a:solidFill>
                  <a:srgbClr val="FEFFFF"/>
                </a:solidFill>
              </a:rPr>
              <a:t>Diese sind in der Regel kurz und sollten maximal einen halben Tag bis zu einem ganzen Tag dauern. Maximal 2 Tage.</a:t>
            </a:r>
          </a:p>
          <a:p>
            <a:r>
              <a:rPr lang="de-DE" sz="2400">
                <a:solidFill>
                  <a:srgbClr val="FEFFFF"/>
                </a:solidFill>
              </a:rPr>
              <a:t>In der Regel Verwaltung in einem Tool, das dann auch tägliche Auswertungen erzeugt</a:t>
            </a:r>
          </a:p>
        </p:txBody>
      </p:sp>
    </p:spTree>
    <p:extLst>
      <p:ext uri="{BB962C8B-B14F-4D97-AF65-F5344CB8AC3E}">
        <p14:creationId xmlns:p14="http://schemas.microsoft.com/office/powerpoint/2010/main" val="3555900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DD18ECD-93D3-C60D-C96E-7CE2A7D6F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de-DE" sz="3700">
                <a:solidFill>
                  <a:srgbClr val="FFFFFF"/>
                </a:solidFill>
              </a:rPr>
              <a:t>Implementation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A163BB1-E631-25BA-493E-1D3AE2D2D0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r>
              <a:rPr lang="de-DE" sz="2400">
                <a:solidFill>
                  <a:srgbClr val="FEFFFF"/>
                </a:solidFill>
              </a:rPr>
              <a:t>Nun kann die Implementation erfolgen. Dazu arbeitet das Team die Tasks ab.</a:t>
            </a:r>
          </a:p>
          <a:p>
            <a:r>
              <a:rPr lang="de-DE" sz="2400">
                <a:solidFill>
                  <a:srgbClr val="FEFFFF"/>
                </a:solidFill>
              </a:rPr>
              <a:t>Regelmäßige kurze Meetings für aktuellen Status („daily“ oder „daily Standup“ – Schema: „Was habe ich gestern getan? Was mache ich heute? Ggf: Was hindert mich an der Arbeit?)</a:t>
            </a:r>
          </a:p>
        </p:txBody>
      </p:sp>
    </p:spTree>
    <p:extLst>
      <p:ext uri="{BB962C8B-B14F-4D97-AF65-F5344CB8AC3E}">
        <p14:creationId xmlns:p14="http://schemas.microsoft.com/office/powerpoint/2010/main" val="2719069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466327C-7BC7-F561-476F-F9D710F7B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de-DE" sz="4000">
                <a:solidFill>
                  <a:srgbClr val="FFFFFF"/>
                </a:solidFill>
              </a:rPr>
              <a:t>Vorstellung Ergebnisse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61D601B-3481-82BE-6EEA-329F8A86B0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DE" sz="2400">
                <a:solidFill>
                  <a:srgbClr val="FEFFFF"/>
                </a:solidFill>
              </a:rPr>
              <a:t>Meist nach einer festen Zeitspanne ist die Implementation vorbei und die Ergebnisse werden vorgestellt: Was ist alles fertig geworden?</a:t>
            </a:r>
          </a:p>
          <a:p>
            <a:pPr marL="0" indent="0">
              <a:buNone/>
            </a:pPr>
            <a:endParaRPr lang="de-DE" sz="2400">
              <a:solidFill>
                <a:srgbClr val="FEFFFF"/>
              </a:solidFill>
            </a:endParaRPr>
          </a:p>
          <a:p>
            <a:pPr marL="0" indent="0">
              <a:buNone/>
            </a:pPr>
            <a:r>
              <a:rPr lang="de-DE" sz="2400">
                <a:solidFill>
                  <a:srgbClr val="FEFFFF"/>
                </a:solidFill>
              </a:rPr>
              <a:t>Ggf. ist nicht alles fertig geworden. Das ist ok!</a:t>
            </a:r>
          </a:p>
          <a:p>
            <a:r>
              <a:rPr lang="de-DE" sz="2400">
                <a:solidFill>
                  <a:srgbClr val="FEFFFF"/>
                </a:solidFill>
                <a:sym typeface="Wingdings" pitchFamily="2" charset="2"/>
              </a:rPr>
              <a:t>Lernen für die Zukunft, nächste Iteration besser planen!</a:t>
            </a:r>
          </a:p>
          <a:p>
            <a:r>
              <a:rPr lang="de-DE" sz="2400">
                <a:solidFill>
                  <a:srgbClr val="FEFFFF"/>
                </a:solidFill>
                <a:sym typeface="Wingdings" pitchFamily="2" charset="2"/>
              </a:rPr>
              <a:t>Ziel ist eine Transparenz. Temas müssen gerade am Anfang ggf. selbst erst lernen, wie viel sie sich zutrauen können!</a:t>
            </a:r>
            <a:endParaRPr lang="de-DE" sz="2400">
              <a:solidFill>
                <a:srgbClr val="FE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274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406</Words>
  <Application>Microsoft Macintosh PowerPoint</Application>
  <PresentationFormat>Breitbild</PresentationFormat>
  <Paragraphs>57</Paragraphs>
  <Slides>11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</vt:lpstr>
      <vt:lpstr>JAdventure</vt:lpstr>
      <vt:lpstr>Lektion 1</vt:lpstr>
      <vt:lpstr>Agiles Vorgehen</vt:lpstr>
      <vt:lpstr>Vorstellung Vision</vt:lpstr>
      <vt:lpstr>Backlog</vt:lpstr>
      <vt:lpstr>Ziehen von Elementen</vt:lpstr>
      <vt:lpstr>Erstellung Taskliste</vt:lpstr>
      <vt:lpstr>Implementation</vt:lpstr>
      <vt:lpstr>Vorstellung Ergebnisse</vt:lpstr>
      <vt:lpstr>Rückblick / Anpassung Prozess</vt:lpstr>
      <vt:lpstr>Vielen Dank!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Clean Code</dc:title>
  <dc:creator>Konrad Neitzel</dc:creator>
  <cp:lastModifiedBy>Konrad Neitzel</cp:lastModifiedBy>
  <cp:revision>6</cp:revision>
  <dcterms:created xsi:type="dcterms:W3CDTF">2022-11-27T15:06:02Z</dcterms:created>
  <dcterms:modified xsi:type="dcterms:W3CDTF">2023-01-28T16:30:21Z</dcterms:modified>
</cp:coreProperties>
</file>